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19"/>
  </p:notesMasterIdLst>
  <p:handoutMasterIdLst>
    <p:handoutMasterId r:id="rId20"/>
  </p:handoutMasterIdLst>
  <p:sldIdLst>
    <p:sldId id="382" r:id="rId5"/>
    <p:sldId id="386" r:id="rId6"/>
    <p:sldId id="387" r:id="rId7"/>
    <p:sldId id="396" r:id="rId8"/>
    <p:sldId id="389" r:id="rId9"/>
    <p:sldId id="397" r:id="rId10"/>
    <p:sldId id="407" r:id="rId11"/>
    <p:sldId id="398" r:id="rId12"/>
    <p:sldId id="408" r:id="rId13"/>
    <p:sldId id="399" r:id="rId14"/>
    <p:sldId id="409" r:id="rId15"/>
    <p:sldId id="392" r:id="rId16"/>
    <p:sldId id="391" r:id="rId17"/>
    <p:sldId id="336" r:id="rId18"/>
  </p:sldIdLst>
  <p:sldSz cx="9144000" cy="5143500" type="screen16x9"/>
  <p:notesSz cx="6858000" cy="9144000"/>
  <p:embeddedFontLst>
    <p:embeddedFont>
      <p:font typeface="HP Simplified" panose="020B0604020202020204" charset="0"/>
      <p:regular r:id="rId21"/>
      <p:bold r:id="rId22"/>
      <p:italic r:id="rId23"/>
      <p:boldItalic r:id="rId24"/>
    </p:embeddedFont>
    <p:embeddedFont>
      <p:font typeface="Futura Bk" panose="020B0502020204020303" charset="0"/>
      <p:regular r:id="rId25"/>
      <p:bold r:id="rId26"/>
      <p:italic r:id="rId27"/>
    </p:embeddedFont>
    <p:embeddedFont>
      <p:font typeface="Lucida Grande" panose="020B0604020202020204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Futura Hv" panose="020B0702020204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59A"/>
    <a:srgbClr val="1A5D9D"/>
    <a:srgbClr val="0D5297"/>
    <a:srgbClr val="37C1FF"/>
    <a:srgbClr val="00A4EE"/>
    <a:srgbClr val="01B0FF"/>
    <a:srgbClr val="1098D2"/>
    <a:srgbClr val="FAAF3A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 autoAdjust="0"/>
    <p:restoredTop sz="97288" autoAdjust="0"/>
  </p:normalViewPr>
  <p:slideViewPr>
    <p:cSldViewPr snapToGrid="0">
      <p:cViewPr varScale="1">
        <p:scale>
          <a:sx n="88" d="100"/>
          <a:sy n="88" d="100"/>
        </p:scale>
        <p:origin x="690" y="72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10/19/2015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10/19/2015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41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9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86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98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14037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44507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9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01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9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2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g"/><Relationship Id="rId3" Type="http://schemas.openxmlformats.org/officeDocument/2006/relationships/image" Target="../media/image20.jpg"/><Relationship Id="rId7" Type="http://schemas.openxmlformats.org/officeDocument/2006/relationships/image" Target="../media/image24.jpe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10" y="-371181"/>
            <a:ext cx="9163110" cy="6225614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5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784600"/>
            <a:ext cx="9144000" cy="13589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latin typeface="+mj-lt"/>
              </a:rPr>
              <a:t>HealthCare &amp; </a:t>
            </a:r>
            <a:r>
              <a:rPr lang="en-US" sz="4400" b="1" dirty="0" err="1" smtClean="0">
                <a:latin typeface="+mj-lt"/>
              </a:rPr>
              <a:t>BigData</a:t>
            </a:r>
            <a:r>
              <a:rPr lang="en-US" sz="4400" b="1" dirty="0" smtClean="0">
                <a:latin typeface="+mj-lt"/>
              </a:rPr>
              <a:t> with Hadoop</a:t>
            </a:r>
          </a:p>
          <a:p>
            <a:pPr algn="ctr"/>
            <a:r>
              <a:rPr lang="en-US" sz="3200" b="1" dirty="0" smtClean="0">
                <a:solidFill>
                  <a:prstClr val="white"/>
                </a:solidFill>
                <a:latin typeface="+mj-lt"/>
              </a:rPr>
              <a:t>Because Prevention is better than Cure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Presenter – </a:t>
            </a:r>
            <a:r>
              <a:rPr lang="en-US" b="1" dirty="0" smtClean="0">
                <a:solidFill>
                  <a:prstClr val="white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Ashok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8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Hadoop’s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role in HealthCare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68554" y="1774371"/>
            <a:ext cx="8572677" cy="107768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Patients need not be under the hospitals care all the time. They can a wear a watch like device, which will take the body recordings and send it to the remotely located hospitals.</a:t>
            </a:r>
          </a:p>
          <a:p>
            <a:r>
              <a:rPr lang="en-IN" dirty="0" smtClean="0">
                <a:ea typeface="Tahoma" panose="020B0604030504040204" pitchFamily="34" charset="0"/>
                <a:cs typeface="Tahoma" panose="020B0604030504040204" pitchFamily="34" charset="0"/>
              </a:rPr>
              <a:t>If </a:t>
            </a:r>
            <a:r>
              <a:rPr lang="en-IN" dirty="0" smtClean="0">
                <a:ea typeface="Tahoma" panose="020B0604030504040204" pitchFamily="34" charset="0"/>
                <a:cs typeface="Tahoma" panose="020B0604030504040204" pitchFamily="34" charset="0"/>
              </a:rPr>
              <a:t>the patient’s </a:t>
            </a:r>
            <a:r>
              <a:rPr lang="en-IN" dirty="0" smtClean="0">
                <a:ea typeface="Tahoma" panose="020B0604030504040204" pitchFamily="34" charset="0"/>
                <a:cs typeface="Tahoma" panose="020B0604030504040204" pitchFamily="34" charset="0"/>
              </a:rPr>
              <a:t>condition deteriorates</a:t>
            </a:r>
            <a:r>
              <a:rPr lang="en-IN" dirty="0" smtClean="0">
                <a:ea typeface="Tahoma" panose="020B0604030504040204" pitchFamily="34" charset="0"/>
                <a:cs typeface="Tahoma" panose="020B0604030504040204" pitchFamily="34" charset="0"/>
              </a:rPr>
              <a:t>, the doctor will be alerted about </a:t>
            </a:r>
            <a:r>
              <a:rPr lang="en-IN" dirty="0" smtClean="0"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endParaRPr lang="en-IN" dirty="0" smtClean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9680" y="1099457"/>
            <a:ext cx="8528008" cy="52251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smtClean="0"/>
              <a:t>Hadoop makes data less expensive and more available, so </a:t>
            </a:r>
            <a:r>
              <a:rPr lang="en-IN" dirty="0" smtClean="0"/>
              <a:t>that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Doctors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have more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insight</a:t>
            </a:r>
            <a:endParaRPr lang="en-US" dirty="0" smtClean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72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Certifications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Certifications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95122" y="969822"/>
            <a:ext cx="361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latin typeface="Calibri" panose="020F0502020204030204" pitchFamily="34" charset="0"/>
              </a:rPr>
              <a:t>Get Certified in Big Data &amp; Hadoop by </a:t>
            </a:r>
            <a:r>
              <a:rPr lang="en-US" sz="1400" b="1" dirty="0" err="1" smtClean="0">
                <a:latin typeface="Calibri" panose="020F0502020204030204" pitchFamily="34" charset="0"/>
              </a:rPr>
              <a:t>Edureka</a:t>
            </a:r>
            <a:endParaRPr lang="en-US" sz="14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68132" y="2520984"/>
            <a:ext cx="8407730" cy="1709923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Edureka's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Big Data &amp; Hadoop course: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Become a Hadoop Expert by mastering MapReduce, Yarn, Pig, Hive,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HBase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Oozie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Flume and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Sqoop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while working on industry based Use-cases and Projects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Online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Live Courses: 30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Assignments: 40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Project: 20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Lifetime Access + 24 X 7 Support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11414" y="1460084"/>
            <a:ext cx="6080166" cy="5981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Go to </a:t>
            </a:r>
            <a:r>
              <a:rPr lang="en-US" sz="2000" b="1" dirty="0" smtClean="0">
                <a:latin typeface="Calibri" panose="020F0502020204030204" pitchFamily="34" charset="0"/>
              </a:rPr>
              <a:t>www.edureka.co/big-data-and-hadoop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6939" y="2118251"/>
            <a:ext cx="422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 starts from 24 October (Weekend Batch)</a:t>
            </a:r>
          </a:p>
        </p:txBody>
      </p:sp>
      <p:pic>
        <p:nvPicPr>
          <p:cNvPr id="9" name="Picture 8"/>
          <p:cNvPicPr preferRelativeResize="0"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59" t="36990" r="29991" b="33407"/>
          <a:stretch/>
        </p:blipFill>
        <p:spPr bwMode="auto">
          <a:xfrm>
            <a:off x="2569164" y="796563"/>
            <a:ext cx="612648" cy="60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0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will you learn today?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8769" y="1497530"/>
            <a:ext cx="8278244" cy="3191082"/>
          </a:xfrm>
        </p:spPr>
        <p:txBody>
          <a:bodyPr/>
          <a:lstStyle/>
          <a:p>
            <a:r>
              <a:rPr lang="en-US" dirty="0" smtClean="0"/>
              <a:t>Let us have a quick poll, do you know the following topics? 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Challenges In Health Care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Health Care Wish List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Hadoop &amp; </a:t>
            </a:r>
            <a:r>
              <a:rPr lang="en-US" dirty="0" err="1" smtClean="0"/>
              <a:t>IoT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Hadoop’s role in HealthCare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DEMO with HealthCare </a:t>
            </a:r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337300" y="13048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40" y="14039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236" y="22743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41" y="22743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40" y="31026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292076" y="21586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266045" y="12241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13" y="22720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 In Healthcare</a:t>
            </a: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  <a:latin typeface="+mj-lt"/>
              </a:rPr>
              <a:t>Challenges In Health 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403" y="1583704"/>
            <a:ext cx="877635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 Overdependence on manual caretaking</a:t>
            </a:r>
            <a:endParaRPr lang="en-IN" b="1" dirty="0" err="1" smtClean="0">
              <a:ea typeface="Tahoma" panose="020B0604030504040204" pitchFamily="34" charset="0"/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 Observation is only available in hospitals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 Continuous observation doesn’t happen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 No mechanism for proper storage for huge healthcare data.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 No tracking of usage on how medicines and equipment are being used out of hospital.</a:t>
            </a:r>
          </a:p>
          <a:p>
            <a:pPr defTabSz="430213">
              <a:spcAft>
                <a:spcPts val="400"/>
              </a:spcAft>
              <a:buSzPct val="100000"/>
              <a:buFont typeface="Wingdings" pitchFamily="2" charset="2"/>
              <a:buChar char="ü"/>
            </a:pP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 Manual renewal of prescription</a:t>
            </a:r>
          </a:p>
        </p:txBody>
      </p:sp>
    </p:spTree>
    <p:extLst>
      <p:ext uri="{BB962C8B-B14F-4D97-AF65-F5344CB8AC3E}">
        <p14:creationId xmlns:p14="http://schemas.microsoft.com/office/powerpoint/2010/main" val="38157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Healthcare Wish List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26"/>
                </a:solidFill>
              </a:rPr>
              <a:t>Wish List</a:t>
            </a:r>
            <a:endParaRPr lang="en-IN" dirty="0" smtClean="0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68" y="4397840"/>
            <a:ext cx="2482733" cy="225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0" y="2941847"/>
            <a:ext cx="1630876" cy="129803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70" y="807216"/>
            <a:ext cx="1916382" cy="153321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59" y="947059"/>
            <a:ext cx="1105066" cy="96338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05" y="850758"/>
            <a:ext cx="2035558" cy="148967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75" y="3555469"/>
            <a:ext cx="1236754" cy="101549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12" y="2813669"/>
            <a:ext cx="1750328" cy="146730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7" name="Straight Arrow Connector 3"/>
          <p:cNvCxnSpPr/>
          <p:nvPr/>
        </p:nvCxnSpPr>
        <p:spPr>
          <a:xfrm>
            <a:off x="2873826" y="2046514"/>
            <a:ext cx="3396345" cy="134982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08512" y="1883228"/>
            <a:ext cx="3265714" cy="142602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35376" y="1922719"/>
            <a:ext cx="31904" cy="157832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30105" y="2369422"/>
            <a:ext cx="1728069" cy="214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Unnecessary doctor visit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4909" y="667059"/>
            <a:ext cx="2164629" cy="19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Anticipation of Patient’s condition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8675" y="2402079"/>
            <a:ext cx="1617598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</a:t>
            </a:r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facilities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1679" y="4317112"/>
            <a:ext cx="965080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Billing </a:t>
            </a:r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fraud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4684" y="4299517"/>
            <a:ext cx="1719232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Anticipation of demands 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87781" y="4538245"/>
            <a:ext cx="1345101" cy="21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</a:t>
            </a:r>
            <a:r>
              <a:rPr lang="en-US" sz="105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renewal</a:t>
            </a:r>
            <a:endParaRPr lang="en-US" sz="1050" b="1" dirty="0">
              <a:solidFill>
                <a:srgbClr val="00B05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64" y="2204357"/>
            <a:ext cx="1134074" cy="974272"/>
          </a:xfrm>
          <a:prstGeom prst="ellipse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60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</a:t>
            </a:r>
            <a:r>
              <a:rPr lang="en-I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IN" sz="4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endParaRPr lang="en-IN" sz="4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&amp; </a:t>
            </a:r>
            <a:r>
              <a:rPr lang="en-US" dirty="0" err="1" smtClean="0"/>
              <a:t>IoT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018111" y="617332"/>
            <a:ext cx="3791495" cy="4149097"/>
            <a:chOff x="2321949" y="755085"/>
            <a:chExt cx="4027173" cy="44177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436" y="2001083"/>
              <a:ext cx="1808252" cy="18126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8" r="20690"/>
            <a:stretch/>
          </p:blipFill>
          <p:spPr>
            <a:xfrm>
              <a:off x="2717421" y="1247593"/>
              <a:ext cx="523983" cy="8970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814" y="755085"/>
              <a:ext cx="1075362" cy="10753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25"/>
            <a:stretch/>
          </p:blipFill>
          <p:spPr>
            <a:xfrm>
              <a:off x="4581891" y="1009278"/>
              <a:ext cx="597558" cy="8966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086" y="2301509"/>
              <a:ext cx="850036" cy="567358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8" r="25033"/>
            <a:stretch/>
          </p:blipFill>
          <p:spPr>
            <a:xfrm>
              <a:off x="2353195" y="2040664"/>
              <a:ext cx="430417" cy="9947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392" y="4017498"/>
              <a:ext cx="1387574" cy="115530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258" y="3913804"/>
              <a:ext cx="784692" cy="5679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1949" y="3103399"/>
              <a:ext cx="829109" cy="83112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55" y="3117799"/>
              <a:ext cx="965054" cy="644288"/>
            </a:xfrm>
            <a:prstGeom prst="rect">
              <a:avLst/>
            </a:prstGeom>
            <a:effectLst>
              <a:softEdge rad="63500"/>
            </a:effectLst>
          </p:spPr>
        </p:pic>
      </p:grpSp>
      <p:sp>
        <p:nvSpPr>
          <p:cNvPr id="17" name="TextBox 16"/>
          <p:cNvSpPr txBox="1"/>
          <p:nvPr/>
        </p:nvSpPr>
        <p:spPr>
          <a:xfrm>
            <a:off x="197962" y="700561"/>
            <a:ext cx="4514728" cy="396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IOT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is the network of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physical devices embedded with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 electronics, software, 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sensors.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Enable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objects to exchange data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within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the existing Internet 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infrastructure.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Results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in improved efficiency, accuracy and economic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benefit.</a:t>
            </a:r>
            <a:endParaRPr lang="en-US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Each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device in the network is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uniquely </a:t>
            </a:r>
            <a:r>
              <a:rPr lang="en-US" sz="1600" dirty="0" smtClean="0">
                <a:ea typeface="Tahoma" panose="020B0604030504040204" pitchFamily="34" charset="0"/>
                <a:cs typeface="Tahoma" panose="020B0604030504040204" pitchFamily="34" charset="0"/>
              </a:rPr>
              <a:t>identifiable</a:t>
            </a:r>
            <a:endParaRPr lang="en-US" sz="16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70" y="1290728"/>
            <a:ext cx="805544" cy="5372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1" y="3668487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Hadoop’s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role in HealthCare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71">
    <a:dk1>
      <a:sysClr val="windowText" lastClr="000000"/>
    </a:dk1>
    <a:lt1>
      <a:sysClr val="window" lastClr="FFFFFF"/>
    </a:lt1>
    <a:dk2>
      <a:srgbClr val="000000"/>
    </a:dk2>
    <a:lt2>
      <a:srgbClr val="FFFFFF"/>
    </a:lt2>
    <a:accent1>
      <a:srgbClr val="0096D6"/>
    </a:accent1>
    <a:accent2>
      <a:srgbClr val="F05332"/>
    </a:accent2>
    <a:accent3>
      <a:srgbClr val="822980"/>
    </a:accent3>
    <a:accent4>
      <a:srgbClr val="87898B"/>
    </a:accent4>
    <a:accent5>
      <a:srgbClr val="B9B8BB"/>
    </a:accent5>
    <a:accent6>
      <a:srgbClr val="E5E8E8"/>
    </a:accent6>
    <a:hlink>
      <a:srgbClr val="0096D6"/>
    </a:hlink>
    <a:folHlink>
      <a:srgbClr val="0096D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22014</TotalTime>
  <Words>321</Words>
  <Application>Microsoft Office PowerPoint</Application>
  <PresentationFormat>On-screen Show (16:9)</PresentationFormat>
  <Paragraphs>61</Paragraphs>
  <Slides>14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HP Simplified</vt:lpstr>
      <vt:lpstr>Futura Bk</vt:lpstr>
      <vt:lpstr>Arial</vt:lpstr>
      <vt:lpstr>Lucida Grande</vt:lpstr>
      <vt:lpstr>Courier New</vt:lpstr>
      <vt:lpstr>Tahoma</vt:lpstr>
      <vt:lpstr>Futura Hv</vt:lpstr>
      <vt:lpstr>Calibri</vt:lpstr>
      <vt:lpstr>Wingdings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Vardhan</dc:creator>
  <cp:lastModifiedBy>Vardhan</cp:lastModifiedBy>
  <cp:revision>32</cp:revision>
  <cp:lastPrinted>2012-04-13T15:38:33Z</cp:lastPrinted>
  <dcterms:created xsi:type="dcterms:W3CDTF">2012-05-02T14:03:12Z</dcterms:created>
  <dcterms:modified xsi:type="dcterms:W3CDTF">2015-10-19T09:37:32Z</dcterms:modified>
</cp:coreProperties>
</file>